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0" r:id="rId3"/>
    <p:sldId id="343" r:id="rId4"/>
    <p:sldId id="388" r:id="rId5"/>
    <p:sldId id="344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45" r:id="rId16"/>
    <p:sldId id="364" r:id="rId17"/>
    <p:sldId id="385" r:id="rId18"/>
    <p:sldId id="386" r:id="rId19"/>
    <p:sldId id="387" r:id="rId20"/>
  </p:sldIdLst>
  <p:sldSz cx="13004800" cy="9753600"/>
  <p:notesSz cx="6858000" cy="9144000"/>
  <p:defaultTextStyle>
    <a:defPPr>
      <a:defRPr lang="fr-FR"/>
    </a:defPPr>
    <a:lvl1pPr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1pPr>
    <a:lvl2pPr indent="2286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2pPr>
    <a:lvl3pPr indent="4572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3pPr>
    <a:lvl4pPr indent="6858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4pPr>
    <a:lvl5pPr indent="9144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92"/>
    <p:restoredTop sz="93082"/>
  </p:normalViewPr>
  <p:slideViewPr>
    <p:cSldViewPr snapToGrid="0" snapToObjects="1">
      <p:cViewPr varScale="1">
        <p:scale>
          <a:sx n="76" d="100"/>
          <a:sy n="76" d="100"/>
        </p:scale>
        <p:origin x="2310" y="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97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63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1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98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70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54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0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89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489B-B919-44AD-8E88-34F7E8BDBB23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 Saisissez une citation ici. » 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93FC4-C771-4552-8489-A213ED22D8C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B4FF1-97F9-4DCE-9C3C-3C1EF9110826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E6AF-9E45-40FE-8EA9-1D00FE3BF72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rectangle 1"/>
          <p:cNvSpPr/>
          <p:nvPr userDrawn="1"/>
        </p:nvSpPr>
        <p:spPr>
          <a:xfrm>
            <a:off x="1" y="7531947"/>
            <a:ext cx="1849120" cy="2221653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86"/>
          </a:p>
        </p:txBody>
      </p:sp>
      <p:sp>
        <p:nvSpPr>
          <p:cNvPr id="3" name="Triangle rectangle 2"/>
          <p:cNvSpPr/>
          <p:nvPr userDrawn="1"/>
        </p:nvSpPr>
        <p:spPr>
          <a:xfrm flipH="1">
            <a:off x="9103362" y="7802880"/>
            <a:ext cx="3901439" cy="195072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86"/>
          </a:p>
        </p:txBody>
      </p:sp>
    </p:spTree>
    <p:extLst>
      <p:ext uri="{BB962C8B-B14F-4D97-AF65-F5344CB8AC3E}">
        <p14:creationId xmlns:p14="http://schemas.microsoft.com/office/powerpoint/2010/main" val="72379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23"/>
          <p:cNvSpPr>
            <a:spLocks noGrp="1"/>
          </p:cNvSpPr>
          <p:nvPr>
            <p:ph type="sldNum" sz="quarter" idx="14"/>
          </p:nvPr>
        </p:nvSpPr>
        <p:spPr>
          <a:xfrm>
            <a:off x="6311900" y="9245600"/>
            <a:ext cx="3683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01821-08E6-4B37-85D5-305361E3373A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97E52-88AC-4441-852B-34F7318A2CF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E662-B5B2-4BB0-8D7A-6E089F36D0C0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FE60-A609-45C0-BDA4-225D5CC7367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C928-183E-4C0C-8191-FD5AA8CC7CB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A332-B2D3-406F-9488-AC49C18BF9A5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99AD-9807-4DF4-824F-273D2EAD04A4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5D2B-BA68-4EF1-BC08-E8BD1851D80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Helvetica Light"/>
              </a:rPr>
              <a:t>Texte du titre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Helvetica Light"/>
              </a:rPr>
              <a:t>Texte niveau 1</a:t>
            </a:r>
          </a:p>
          <a:p>
            <a:pPr lvl="1"/>
            <a:r>
              <a:rPr lang="fr-FR">
                <a:sym typeface="Helvetica Light"/>
              </a:rPr>
              <a:t>Texte niveau 2</a:t>
            </a:r>
          </a:p>
          <a:p>
            <a:pPr lvl="2"/>
            <a:r>
              <a:rPr lang="fr-FR">
                <a:sym typeface="Helvetica Light"/>
              </a:rPr>
              <a:t>Texte niveau 3</a:t>
            </a:r>
          </a:p>
          <a:p>
            <a:pPr lvl="3"/>
            <a:r>
              <a:rPr lang="fr-FR">
                <a:sym typeface="Helvetica Light"/>
              </a:rPr>
              <a:t>Texte niveau 4</a:t>
            </a:r>
          </a:p>
          <a:p>
            <a:pPr lvl="4"/>
            <a:r>
              <a:rPr lang="fr-FR">
                <a:sym typeface="Helvetica Light"/>
              </a:rP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251950"/>
            <a:ext cx="368300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fontAlgn="auto" hangingPunct="0">
              <a:spcBef>
                <a:spcPts val="0"/>
              </a:spcBef>
              <a:spcAft>
                <a:spcPts val="0"/>
              </a:spcAft>
              <a:defRPr sz="1800" ker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22708F-736A-4DA9-A3EE-02772FF94AAE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2" r:id="rId13"/>
  </p:sldLayoutIdLst>
  <p:transition spd="med"/>
  <p:hf sldNum="0" hdr="0" ftr="0" dt="0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Isabelle.tripet@parisnanterre.fr" TargetMode="External"/><Relationship Id="rId3" Type="http://schemas.openxmlformats.org/officeDocument/2006/relationships/hyperlink" Target="mailto:ed566@liste.parisnanterre.fr" TargetMode="External"/><Relationship Id="rId7" Type="http://schemas.openxmlformats.org/officeDocument/2006/relationships/hyperlink" Target="mailto:ed396eos@liste.parisnanterre.fr" TargetMode="External"/><Relationship Id="rId2" Type="http://schemas.openxmlformats.org/officeDocument/2006/relationships/hyperlink" Target="mailto:ed138lls@liste.parisnanterre.fr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ed395etc@liste.parisnanterre.fr" TargetMode="External"/><Relationship Id="rId5" Type="http://schemas.openxmlformats.org/officeDocument/2006/relationships/hyperlink" Target="mailto:eddsp@liste.parisnanterre.fr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mailto:ed139clm@liste.parisnanterre.fr" TargetMode="Externa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00246" y="-393557"/>
            <a:ext cx="10751344" cy="7167563"/>
          </a:xfrm>
          <a:prstGeom prst="rect">
            <a:avLst/>
          </a:prstGeom>
          <a:noFill/>
        </p:spPr>
      </p:pic>
      <p:sp>
        <p:nvSpPr>
          <p:cNvPr id="15362" name="Shape 143"/>
          <p:cNvSpPr>
            <a:spLocks/>
          </p:cNvSpPr>
          <p:nvPr/>
        </p:nvSpPr>
        <p:spPr bwMode="auto">
          <a:xfrm>
            <a:off x="-82550" y="4486275"/>
            <a:ext cx="13944600" cy="5297488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5363" name="Shape 145"/>
          <p:cNvSpPr>
            <a:spLocks/>
          </p:cNvSpPr>
          <p:nvPr/>
        </p:nvSpPr>
        <p:spPr bwMode="auto">
          <a:xfrm>
            <a:off x="-42863" y="-388938"/>
            <a:ext cx="13904913" cy="1017270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5364" name="Shape 136"/>
          <p:cNvSpPr>
            <a:spLocks noChangeArrowheads="1"/>
          </p:cNvSpPr>
          <p:nvPr/>
        </p:nvSpPr>
        <p:spPr bwMode="auto">
          <a:xfrm>
            <a:off x="755649" y="4838245"/>
            <a:ext cx="6916011" cy="12105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ctr" hangingPunct="0"/>
            <a:r>
              <a:rPr lang="fr-FR" dirty="0">
                <a:solidFill>
                  <a:srgbClr val="FFFFFF"/>
                </a:solidFill>
                <a:latin typeface="Averta Regular" pitchFamily="2" charset="77"/>
                <a:sym typeface="Averta"/>
              </a:rPr>
              <a:t>EFFECTUER SA DEMANDE DE SOUTENANCE SUR ADUM</a:t>
            </a:r>
          </a:p>
        </p:txBody>
      </p:sp>
      <p:grpSp>
        <p:nvGrpSpPr>
          <p:cNvPr id="15365" name="Group 139"/>
          <p:cNvGrpSpPr>
            <a:grpSpLocks/>
          </p:cNvGrpSpPr>
          <p:nvPr/>
        </p:nvGrpSpPr>
        <p:grpSpPr bwMode="auto">
          <a:xfrm>
            <a:off x="781050" y="6645275"/>
            <a:ext cx="5759450" cy="649288"/>
            <a:chOff x="0" y="0"/>
            <a:chExt cx="5759947" cy="650419"/>
          </a:xfrm>
        </p:grpSpPr>
        <p:sp>
          <p:nvSpPr>
            <p:cNvPr id="15367" name="Shape 137"/>
            <p:cNvSpPr>
              <a:spLocks noChangeArrowheads="1"/>
            </p:cNvSpPr>
            <p:nvPr/>
          </p:nvSpPr>
          <p:spPr bwMode="auto">
            <a:xfrm>
              <a:off x="0" y="193219"/>
              <a:ext cx="5759948" cy="45720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>
              <a:spAutoFit/>
            </a:bodyPr>
            <a:lstStyle/>
            <a:p>
              <a:pPr hangingPunct="0"/>
              <a:r>
                <a:rPr lang="fr-FR" sz="2200">
                  <a:solidFill>
                    <a:srgbClr val="FFFFFF"/>
                  </a:solidFill>
                  <a:sym typeface="Averta-Semibold"/>
                </a:rPr>
                <a:t>Mercredi 19 avril </a:t>
              </a:r>
              <a:r>
                <a:rPr lang="fr-FR" sz="2200" dirty="0">
                  <a:solidFill>
                    <a:srgbClr val="FFFFFF"/>
                  </a:solidFill>
                  <a:sym typeface="Averta-Semibold"/>
                </a:rPr>
                <a:t>2023</a:t>
              </a:r>
            </a:p>
          </p:txBody>
        </p:sp>
        <p:sp>
          <p:nvSpPr>
            <p:cNvPr id="15368" name="Shape 138"/>
            <p:cNvSpPr>
              <a:spLocks noChangeArrowheads="1"/>
            </p:cNvSpPr>
            <p:nvPr/>
          </p:nvSpPr>
          <p:spPr bwMode="auto"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2400">
                <a:solidFill>
                  <a:srgbClr val="FFFFFF"/>
                </a:solidFill>
                <a:latin typeface="Helvetica Light"/>
                <a:cs typeface="Helvetica Light"/>
              </a:endParaRP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940C1991-04E3-C5C0-DD7C-750FD7032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41" y="8115886"/>
            <a:ext cx="3911600" cy="838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SOUTENANCE DE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8B4A874-718A-3CEC-743D-EDFA7BC1A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23" y="1713703"/>
            <a:ext cx="11442035" cy="797789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781382" y="1054730"/>
            <a:ext cx="11275635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48" dirty="0">
                <a:solidFill>
                  <a:srgbClr val="002060"/>
                </a:solidFill>
              </a:rPr>
              <a:t>Veuillez mettre un résumé de votre thèse en français et en anglais. Attention le nombre de caractère ne doit pas être supérieur à 4 000. N’oubliez pas de sauvegarder.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65BB3AD-6CF0-F84D-8A2B-B508D732E0A5}"/>
              </a:ext>
            </a:extLst>
          </p:cNvPr>
          <p:cNvSpPr/>
          <p:nvPr/>
        </p:nvSpPr>
        <p:spPr>
          <a:xfrm>
            <a:off x="9675443" y="9224903"/>
            <a:ext cx="2751535" cy="3652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96"/>
          </a:p>
        </p:txBody>
      </p:sp>
    </p:spTree>
    <p:extLst>
      <p:ext uri="{BB962C8B-B14F-4D97-AF65-F5344CB8AC3E}">
        <p14:creationId xmlns:p14="http://schemas.microsoft.com/office/powerpoint/2010/main" val="11802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DÉPÔT DU PDF DE LA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E69A3D8-2624-56F0-E5F8-B7E38ADB4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85" y="2156681"/>
            <a:ext cx="11102769" cy="654218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781383" y="1054730"/>
            <a:ext cx="10896812" cy="104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48" dirty="0">
                <a:solidFill>
                  <a:srgbClr val="002060"/>
                </a:solidFill>
              </a:rPr>
              <a:t>Après validation de la rubrique « Soutenance de thèse », vous arrivez sur cette page où vous devez téléverser le PDF de votre thèse (la version définitive à la DRED et à la BU).</a:t>
            </a:r>
          </a:p>
          <a:p>
            <a:endParaRPr lang="fr-FR" sz="1548" dirty="0">
              <a:solidFill>
                <a:srgbClr val="002060"/>
              </a:solidFill>
            </a:endParaRPr>
          </a:p>
          <a:p>
            <a:r>
              <a:rPr lang="fr-FR" sz="1548" dirty="0">
                <a:solidFill>
                  <a:srgbClr val="002060"/>
                </a:solidFill>
              </a:rPr>
              <a:t>En cliquant sur « Sauvegarder », une vérification de la conformité de votre manuscrit se faîte automatiquement.</a:t>
            </a:r>
          </a:p>
        </p:txBody>
      </p:sp>
      <p:sp>
        <p:nvSpPr>
          <p:cNvPr id="10" name="Rectangle à coins arrondis 3">
            <a:extLst>
              <a:ext uri="{FF2B5EF4-FFF2-40B4-BE49-F238E27FC236}">
                <a16:creationId xmlns:a16="http://schemas.microsoft.com/office/drawing/2014/main" id="{074FB120-84D4-CB48-A550-2A54173E40E1}"/>
              </a:ext>
            </a:extLst>
          </p:cNvPr>
          <p:cNvSpPr/>
          <p:nvPr/>
        </p:nvSpPr>
        <p:spPr>
          <a:xfrm>
            <a:off x="662153" y="5593883"/>
            <a:ext cx="1489166" cy="28560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96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65BB3AD-6CF0-F84D-8A2B-B508D732E0A5}"/>
              </a:ext>
            </a:extLst>
          </p:cNvPr>
          <p:cNvSpPr/>
          <p:nvPr/>
        </p:nvSpPr>
        <p:spPr>
          <a:xfrm>
            <a:off x="5857646" y="7932750"/>
            <a:ext cx="3730641" cy="532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96"/>
          </a:p>
        </p:txBody>
      </p:sp>
    </p:spTree>
    <p:extLst>
      <p:ext uri="{BB962C8B-B14F-4D97-AF65-F5344CB8AC3E}">
        <p14:creationId xmlns:p14="http://schemas.microsoft.com/office/powerpoint/2010/main" val="306326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DÉPÔT DU PDF DE LA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781383" y="1054730"/>
            <a:ext cx="10896812" cy="33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48" dirty="0">
                <a:solidFill>
                  <a:srgbClr val="002060"/>
                </a:solidFill>
              </a:rPr>
              <a:t>Voici la procédure pas à pas 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A0A5F0-F82D-C989-2888-DA258548A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15" y="1385270"/>
            <a:ext cx="11102769" cy="83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1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DÉPÔT DU PDF DE LA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86B5784-5254-0B17-F691-0E819A568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878" y="1299996"/>
            <a:ext cx="10383044" cy="77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4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DÉPÔT DU PDF DE LA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734128C-BD87-36F5-9988-F14CE9165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14" y="1298774"/>
            <a:ext cx="10482772" cy="78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4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8"/>
          <p:cNvSpPr/>
          <p:nvPr/>
        </p:nvSpPr>
        <p:spPr>
          <a:xfrm>
            <a:off x="781382" y="592748"/>
            <a:ext cx="7852593" cy="40541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MON PROFIL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72154A-CCBB-4A4A-8204-4892DEFF4E7F}"/>
              </a:ext>
            </a:extLst>
          </p:cNvPr>
          <p:cNvSpPr txBox="1"/>
          <p:nvPr/>
        </p:nvSpPr>
        <p:spPr>
          <a:xfrm>
            <a:off x="781382" y="998160"/>
            <a:ext cx="11059323" cy="85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48" dirty="0">
              <a:solidFill>
                <a:srgbClr val="002060"/>
              </a:solidFill>
            </a:endParaRPr>
          </a:p>
          <a:p>
            <a:r>
              <a:rPr lang="fr-FR" sz="1720" dirty="0">
                <a:solidFill>
                  <a:srgbClr val="002060"/>
                </a:solidFill>
                <a:latin typeface="Averta Regular" pitchFamily="2" charset="77"/>
              </a:rPr>
              <a:t>Vous devez vérifier chaque rubrique et mettre à jour, si cela est nécessaire.</a:t>
            </a:r>
          </a:p>
          <a:p>
            <a:r>
              <a:rPr lang="fr-FR" sz="1720" dirty="0">
                <a:solidFill>
                  <a:srgbClr val="002060"/>
                </a:solidFill>
                <a:latin typeface="Averta Regular" pitchFamily="2" charset="77"/>
              </a:rPr>
              <a:t>N’oubliez pas de les sauvegarder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90D75A-FEC1-2DF5-B7FC-55C44B46F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95" y="2069804"/>
            <a:ext cx="11170825" cy="7471513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3B997316-50A7-6548-8305-99AF846B15D1}"/>
              </a:ext>
            </a:extLst>
          </p:cNvPr>
          <p:cNvSpPr/>
          <p:nvPr/>
        </p:nvSpPr>
        <p:spPr>
          <a:xfrm>
            <a:off x="9641993" y="8527510"/>
            <a:ext cx="2751535" cy="3652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96"/>
          </a:p>
        </p:txBody>
      </p:sp>
    </p:spTree>
    <p:extLst>
      <p:ext uri="{BB962C8B-B14F-4D97-AF65-F5344CB8AC3E}">
        <p14:creationId xmlns:p14="http://schemas.microsoft.com/office/powerpoint/2010/main" val="408819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e 2"/>
          <p:cNvSpPr/>
          <p:nvPr/>
        </p:nvSpPr>
        <p:spPr>
          <a:xfrm>
            <a:off x="781382" y="592748"/>
            <a:ext cx="7852593" cy="472266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RATTACHEMENT ADMINISTRATIF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ED5FBA-C09E-AC75-65EE-61B0495AC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9" y="1882500"/>
            <a:ext cx="10746211" cy="6798622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781382" y="3236216"/>
            <a:ext cx="2194905" cy="28667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96"/>
          </a:p>
        </p:txBody>
      </p:sp>
      <p:sp>
        <p:nvSpPr>
          <p:cNvPr id="8" name="Ellipse 7"/>
          <p:cNvSpPr/>
          <p:nvPr/>
        </p:nvSpPr>
        <p:spPr>
          <a:xfrm>
            <a:off x="8633974" y="8170343"/>
            <a:ext cx="1561059" cy="5107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96"/>
          </a:p>
        </p:txBody>
      </p:sp>
      <p:sp>
        <p:nvSpPr>
          <p:cNvPr id="10" name="Rectangle à coins arrondis 9"/>
          <p:cNvSpPr/>
          <p:nvPr/>
        </p:nvSpPr>
        <p:spPr>
          <a:xfrm>
            <a:off x="7691574" y="3083256"/>
            <a:ext cx="2771560" cy="5925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4" dirty="0">
                <a:latin typeface="Averta Regular" pitchFamily="2" charset="77"/>
              </a:rPr>
              <a:t>Veuillez laisser ce champ vide</a:t>
            </a:r>
          </a:p>
        </p:txBody>
      </p:sp>
      <p:cxnSp>
        <p:nvCxnSpPr>
          <p:cNvPr id="12" name="Connecteur droit avec flèche 11"/>
          <p:cNvCxnSpPr>
            <a:cxnSpLocks/>
          </p:cNvCxnSpPr>
          <p:nvPr/>
        </p:nvCxnSpPr>
        <p:spPr>
          <a:xfrm flipH="1" flipV="1">
            <a:off x="6100587" y="2624417"/>
            <a:ext cx="1590987" cy="551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25C78FC-C245-BB41-BBD2-67FAB1B0428C}"/>
              </a:ext>
            </a:extLst>
          </p:cNvPr>
          <p:cNvSpPr txBox="1"/>
          <p:nvPr/>
        </p:nvSpPr>
        <p:spPr>
          <a:xfrm>
            <a:off x="781382" y="1072478"/>
            <a:ext cx="11059323" cy="59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48" dirty="0">
              <a:solidFill>
                <a:srgbClr val="002060"/>
              </a:solidFill>
            </a:endParaRPr>
          </a:p>
          <a:p>
            <a:r>
              <a:rPr lang="fr-FR" sz="1720" dirty="0">
                <a:solidFill>
                  <a:srgbClr val="002060"/>
                </a:solidFill>
                <a:latin typeface="Averta Regular" pitchFamily="2" charset="77"/>
              </a:rPr>
              <a:t>À la rubrique « Rattachement administratif », vous ne devez pas spécifier le nombre d’année d’inscription</a:t>
            </a:r>
          </a:p>
        </p:txBody>
      </p:sp>
    </p:spTree>
    <p:extLst>
      <p:ext uri="{BB962C8B-B14F-4D97-AF65-F5344CB8AC3E}">
        <p14:creationId xmlns:p14="http://schemas.microsoft.com/office/powerpoint/2010/main" val="41728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2130B7C-B0CA-E5F2-5696-6AC4302BC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15" y="2057182"/>
            <a:ext cx="11828969" cy="662394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7455593" y="3859600"/>
            <a:ext cx="3469160" cy="61555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96"/>
          </a:p>
        </p:txBody>
      </p:sp>
      <p:sp>
        <p:nvSpPr>
          <p:cNvPr id="4" name="Rectangle à coins arrondis 3"/>
          <p:cNvSpPr/>
          <p:nvPr/>
        </p:nvSpPr>
        <p:spPr>
          <a:xfrm>
            <a:off x="420414" y="8113511"/>
            <a:ext cx="2207172" cy="41037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96"/>
          </a:p>
        </p:txBody>
      </p:sp>
      <p:sp>
        <p:nvSpPr>
          <p:cNvPr id="3" name="Pentagone 2"/>
          <p:cNvSpPr/>
          <p:nvPr/>
        </p:nvSpPr>
        <p:spPr>
          <a:xfrm>
            <a:off x="781382" y="592748"/>
            <a:ext cx="7852593" cy="472266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JE FINALISE LA PROCÉDURE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25C78FC-C245-BB41-BBD2-67FAB1B0428C}"/>
              </a:ext>
            </a:extLst>
          </p:cNvPr>
          <p:cNvSpPr txBox="1"/>
          <p:nvPr/>
        </p:nvSpPr>
        <p:spPr>
          <a:xfrm>
            <a:off x="781382" y="1072478"/>
            <a:ext cx="11059323" cy="59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48" dirty="0">
              <a:solidFill>
                <a:srgbClr val="002060"/>
              </a:solidFill>
            </a:endParaRPr>
          </a:p>
          <a:p>
            <a:r>
              <a:rPr lang="fr-FR" sz="1720" dirty="0">
                <a:solidFill>
                  <a:srgbClr val="002060"/>
                </a:solidFill>
                <a:latin typeface="Averta Regular" pitchFamily="2" charset="77"/>
              </a:rPr>
              <a:t>Dès lors que vous avez validé toutes les rubriques, vous devez finaliser la procédure</a:t>
            </a:r>
          </a:p>
        </p:txBody>
      </p:sp>
    </p:spTree>
    <p:extLst>
      <p:ext uri="{BB962C8B-B14F-4D97-AF65-F5344CB8AC3E}">
        <p14:creationId xmlns:p14="http://schemas.microsoft.com/office/powerpoint/2010/main" val="126474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e 2"/>
          <p:cNvSpPr/>
          <p:nvPr/>
        </p:nvSpPr>
        <p:spPr>
          <a:xfrm>
            <a:off x="781382" y="592748"/>
            <a:ext cx="7852593" cy="472266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VOUS AVEZ FINI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25C78FC-C245-BB41-BBD2-67FAB1B0428C}"/>
              </a:ext>
            </a:extLst>
          </p:cNvPr>
          <p:cNvSpPr txBox="1"/>
          <p:nvPr/>
        </p:nvSpPr>
        <p:spPr>
          <a:xfrm>
            <a:off x="781382" y="1072478"/>
            <a:ext cx="11059323" cy="112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48" dirty="0">
              <a:solidFill>
                <a:srgbClr val="002060"/>
              </a:solidFill>
            </a:endParaRPr>
          </a:p>
          <a:p>
            <a:r>
              <a:rPr lang="fr-FR" sz="1720" dirty="0">
                <a:solidFill>
                  <a:srgbClr val="002060"/>
                </a:solidFill>
                <a:latin typeface="Averta Regular" pitchFamily="2" charset="77"/>
              </a:rPr>
              <a:t>Une fois la procédure validée, votre dossier est enregistré afin qu’il soit traité à la fois par votre école doctorale, la Direction de la Recherche et des Études Doctorales (DRED) et la Bibliothèque Universitaire (BU).</a:t>
            </a:r>
          </a:p>
        </p:txBody>
      </p:sp>
    </p:spTree>
    <p:extLst>
      <p:ext uri="{BB962C8B-B14F-4D97-AF65-F5344CB8AC3E}">
        <p14:creationId xmlns:p14="http://schemas.microsoft.com/office/powerpoint/2010/main" val="562710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e 2"/>
          <p:cNvSpPr/>
          <p:nvPr/>
        </p:nvSpPr>
        <p:spPr>
          <a:xfrm>
            <a:off x="741620" y="264958"/>
            <a:ext cx="7852593" cy="472266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CONTACT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25C78FC-C245-BB41-BBD2-67FAB1B0428C}"/>
              </a:ext>
            </a:extLst>
          </p:cNvPr>
          <p:cNvSpPr txBox="1"/>
          <p:nvPr/>
        </p:nvSpPr>
        <p:spPr>
          <a:xfrm>
            <a:off x="741620" y="528318"/>
            <a:ext cx="11059323" cy="879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48" dirty="0">
              <a:solidFill>
                <a:srgbClr val="002060"/>
              </a:solidFill>
            </a:endParaRPr>
          </a:p>
          <a:p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Pour toutes difficultés et/ou informations, vous pouvez contacter votre école doctorale :</a:t>
            </a:r>
          </a:p>
          <a:p>
            <a:endParaRPr lang="fr-FR" sz="1600" dirty="0">
              <a:solidFill>
                <a:srgbClr val="002060"/>
              </a:solidFill>
              <a:latin typeface="Averta Regular" pitchFamily="2" charset="77"/>
            </a:endParaRPr>
          </a:p>
          <a:p>
            <a:r>
              <a:rPr lang="fr-FR" sz="1400" b="1" dirty="0">
                <a:solidFill>
                  <a:srgbClr val="FF0000"/>
                </a:solidFill>
                <a:latin typeface="Averta Regular" pitchFamily="2" charset="77"/>
              </a:rPr>
              <a:t>ED 138 – Lettres, langues, spectacles</a:t>
            </a:r>
          </a:p>
          <a:p>
            <a:r>
              <a:rPr lang="fr-FR" sz="1400" b="1" dirty="0">
                <a:solidFill>
                  <a:srgbClr val="FF0000"/>
                </a:solidFill>
                <a:latin typeface="Averta Regular" pitchFamily="2" charset="77"/>
              </a:rPr>
              <a:t>ED 566 – Sciences du sport, de la motricité et du mouvement humain</a:t>
            </a:r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Mme Julie ABENIA DIARRA</a:t>
            </a: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  <a:hlinkClick r:id="rId2"/>
              </a:rPr>
              <a:t>ed138lls@liste.parisnanterre.fr</a:t>
            </a:r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  <a:hlinkClick r:id="rId3"/>
              </a:rPr>
              <a:t>ed566@liste.parisnanterre.fr</a:t>
            </a:r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Bâtiment René </a:t>
            </a:r>
            <a:r>
              <a:rPr lang="fr-FR" sz="1400" dirty="0" err="1">
                <a:solidFill>
                  <a:srgbClr val="002060"/>
                </a:solidFill>
                <a:latin typeface="Averta Regular" pitchFamily="2" charset="77"/>
              </a:rPr>
              <a:t>Rémond</a:t>
            </a:r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, Bureau A306a</a:t>
            </a: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      : 01 40 97 70 71</a:t>
            </a:r>
          </a:p>
          <a:p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r>
              <a:rPr lang="fr-FR" sz="1400" b="1" dirty="0">
                <a:solidFill>
                  <a:srgbClr val="FF0000"/>
                </a:solidFill>
                <a:latin typeface="Averta Regular" pitchFamily="2" charset="77"/>
              </a:rPr>
              <a:t>ED 139 – Connaissance, langage, modélisation</a:t>
            </a:r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Averta Regular" pitchFamily="2" charset="77"/>
                <a:hlinkClick r:id="rId4"/>
              </a:rPr>
              <a:t>ed139clm@liste.parisnanterre.fr</a:t>
            </a:r>
            <a:r>
              <a:rPr lang="fr-FR" sz="1400" dirty="0" smtClean="0">
                <a:solidFill>
                  <a:srgbClr val="002060"/>
                </a:solidFill>
                <a:latin typeface="Averta Regular" pitchFamily="2" charset="77"/>
              </a:rPr>
              <a:t> </a:t>
            </a:r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Bâtiment René </a:t>
            </a:r>
            <a:r>
              <a:rPr lang="fr-FR" sz="1400" dirty="0" err="1">
                <a:solidFill>
                  <a:srgbClr val="002060"/>
                </a:solidFill>
                <a:latin typeface="Averta Regular" pitchFamily="2" charset="77"/>
              </a:rPr>
              <a:t>Rémond</a:t>
            </a:r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, Bureau A310b</a:t>
            </a: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       : 01 40 97 70 39</a:t>
            </a:r>
          </a:p>
          <a:p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r>
              <a:rPr lang="fr-FR" sz="1400" b="1" dirty="0">
                <a:solidFill>
                  <a:srgbClr val="FF0000"/>
                </a:solidFill>
                <a:latin typeface="Averta Regular" pitchFamily="2" charset="77"/>
              </a:rPr>
              <a:t>ED 141 – Droit et Science Politique</a:t>
            </a: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Mme Marie Gabrielle THIANT</a:t>
            </a:r>
          </a:p>
          <a:p>
            <a:r>
              <a:rPr lang="fr-FR" sz="1400" b="1" dirty="0">
                <a:solidFill>
                  <a:srgbClr val="FF0000"/>
                </a:solidFill>
                <a:latin typeface="Averta Regular" pitchFamily="2" charset="77"/>
                <a:hlinkClick r:id="rId5"/>
              </a:rPr>
              <a:t>eddsp@liste.parisnanterre.fr</a:t>
            </a:r>
            <a:endParaRPr lang="fr-FR" sz="1400" b="1" dirty="0">
              <a:solidFill>
                <a:srgbClr val="FF0000"/>
              </a:solidFill>
              <a:latin typeface="Averta Regular" pitchFamily="2" charset="77"/>
            </a:endParaRP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Bâtiment Simone Veil, Bureau 511</a:t>
            </a: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      : 01 40 97 58 84</a:t>
            </a:r>
            <a:endParaRPr lang="fr-FR" sz="1400" b="1" dirty="0">
              <a:solidFill>
                <a:srgbClr val="FF0000"/>
              </a:solidFill>
              <a:latin typeface="Averta Regular" pitchFamily="2" charset="77"/>
            </a:endParaRPr>
          </a:p>
          <a:p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r>
              <a:rPr lang="fr-FR" sz="1400" b="1" dirty="0">
                <a:solidFill>
                  <a:srgbClr val="FF0000"/>
                </a:solidFill>
                <a:latin typeface="Averta Regular" pitchFamily="2" charset="77"/>
              </a:rPr>
              <a:t>ED 395 – Espaces, Temps, Cultures</a:t>
            </a: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Mme </a:t>
            </a:r>
            <a:r>
              <a:rPr lang="fr-FR" sz="1400" dirty="0" err="1">
                <a:solidFill>
                  <a:srgbClr val="002060"/>
                </a:solidFill>
                <a:latin typeface="Averta Regular" pitchFamily="2" charset="77"/>
              </a:rPr>
              <a:t>Dihiya</a:t>
            </a:r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 </a:t>
            </a:r>
            <a:r>
              <a:rPr lang="fr-FR" sz="1400" dirty="0" smtClean="0">
                <a:solidFill>
                  <a:srgbClr val="002060"/>
                </a:solidFill>
                <a:latin typeface="Averta Regular" pitchFamily="2" charset="77"/>
              </a:rPr>
              <a:t>NANOUCHE</a:t>
            </a:r>
          </a:p>
          <a:p>
            <a:r>
              <a:rPr lang="fr-FR" sz="1400" dirty="0" smtClean="0">
                <a:solidFill>
                  <a:srgbClr val="002060"/>
                </a:solidFill>
                <a:latin typeface="Averta Regular" pitchFamily="2" charset="77"/>
                <a:hlinkClick r:id="rId6"/>
              </a:rPr>
              <a:t>ed395etc@liste.parisnanterre.fr</a:t>
            </a:r>
            <a:r>
              <a:rPr lang="fr-FR" sz="1400" dirty="0" smtClean="0">
                <a:solidFill>
                  <a:srgbClr val="002060"/>
                </a:solidFill>
                <a:latin typeface="Averta Regular" pitchFamily="2" charset="77"/>
              </a:rPr>
              <a:t> </a:t>
            </a:r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r>
              <a:rPr lang="fr-FR" sz="1400" dirty="0" smtClean="0">
                <a:solidFill>
                  <a:srgbClr val="002060"/>
                </a:solidFill>
                <a:latin typeface="Averta Regular" pitchFamily="2" charset="77"/>
              </a:rPr>
              <a:t>Bâtiment </a:t>
            </a:r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Simone Veil, Bureau 511</a:t>
            </a: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      : 01 40 97 41 19</a:t>
            </a:r>
            <a:endParaRPr lang="fr-FR" sz="1400" b="1" dirty="0">
              <a:solidFill>
                <a:srgbClr val="FF0000"/>
              </a:solidFill>
              <a:latin typeface="Averta Regular" pitchFamily="2" charset="77"/>
            </a:endParaRPr>
          </a:p>
          <a:p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r>
              <a:rPr lang="fr-FR" sz="1400" b="1" dirty="0">
                <a:solidFill>
                  <a:srgbClr val="FF0000"/>
                </a:solidFill>
                <a:latin typeface="Averta Regular" pitchFamily="2" charset="77"/>
              </a:rPr>
              <a:t>ED396 – Economie, Organisation, Société</a:t>
            </a: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Mme Isabelle </a:t>
            </a:r>
            <a:r>
              <a:rPr lang="fr-FR" sz="1400" dirty="0" smtClean="0">
                <a:solidFill>
                  <a:srgbClr val="002060"/>
                </a:solidFill>
                <a:latin typeface="Averta Regular" pitchFamily="2" charset="77"/>
              </a:rPr>
              <a:t>TRIPET</a:t>
            </a:r>
          </a:p>
          <a:p>
            <a:r>
              <a:rPr lang="fr-FR" sz="1400" dirty="0" smtClean="0">
                <a:solidFill>
                  <a:srgbClr val="002060"/>
                </a:solidFill>
                <a:latin typeface="Averta Regular" pitchFamily="2" charset="77"/>
                <a:hlinkClick r:id="rId7"/>
              </a:rPr>
              <a:t>ed396eos@liste.parisnanterre.fr</a:t>
            </a:r>
            <a:r>
              <a:rPr lang="fr-FR" sz="1400" dirty="0" smtClean="0">
                <a:solidFill>
                  <a:srgbClr val="002060"/>
                </a:solidFill>
                <a:latin typeface="Averta Regular" pitchFamily="2" charset="77"/>
              </a:rPr>
              <a:t> </a:t>
            </a:r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r>
              <a:rPr lang="fr-FR" sz="1400" b="1" dirty="0">
                <a:solidFill>
                  <a:srgbClr val="FF0000"/>
                </a:solidFill>
                <a:latin typeface="Averta Regular" pitchFamily="2" charset="77"/>
                <a:hlinkClick r:id="rId8"/>
              </a:rPr>
              <a:t>Isabelle.tripet@parisnanterre.fr</a:t>
            </a:r>
            <a:r>
              <a:rPr lang="fr-FR" sz="1400" b="1" dirty="0">
                <a:solidFill>
                  <a:srgbClr val="FF0000"/>
                </a:solidFill>
                <a:latin typeface="Averta Regular" pitchFamily="2" charset="77"/>
              </a:rPr>
              <a:t> </a:t>
            </a: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Bâtiment René </a:t>
            </a:r>
            <a:r>
              <a:rPr lang="fr-FR" sz="1400" dirty="0" err="1">
                <a:solidFill>
                  <a:srgbClr val="002060"/>
                </a:solidFill>
                <a:latin typeface="Averta Regular" pitchFamily="2" charset="77"/>
              </a:rPr>
              <a:t>Rémond</a:t>
            </a:r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, Bureau A301a</a:t>
            </a:r>
          </a:p>
          <a:p>
            <a:r>
              <a:rPr lang="fr-FR" sz="1400" dirty="0">
                <a:solidFill>
                  <a:srgbClr val="002060"/>
                </a:solidFill>
                <a:latin typeface="Averta Regular" pitchFamily="2" charset="77"/>
              </a:rPr>
              <a:t>      : 01 40 97 41 29</a:t>
            </a:r>
            <a:endParaRPr lang="fr-FR" sz="1400" b="1" dirty="0">
              <a:solidFill>
                <a:srgbClr val="FF0000"/>
              </a:solidFill>
              <a:latin typeface="Averta Regular" pitchFamily="2" charset="77"/>
            </a:endParaRPr>
          </a:p>
          <a:p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  <a:p>
            <a:endParaRPr lang="fr-FR" sz="1400" dirty="0">
              <a:solidFill>
                <a:srgbClr val="002060"/>
              </a:solidFill>
              <a:latin typeface="Averta Regular" pitchFamily="2" charset="77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2432EE-C48B-A543-BE9F-B81745404F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340" y="2537899"/>
            <a:ext cx="269049" cy="26904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8A4E16A-943F-2D4A-983C-BCE2D46EF5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340" y="3862737"/>
            <a:ext cx="269050" cy="2690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25DCAD0-705B-6045-8C7E-CB52355246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490" y="5331339"/>
            <a:ext cx="269049" cy="2690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38057CD-D73C-6044-A511-5B7B87A97D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489" y="6621448"/>
            <a:ext cx="269049" cy="26904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213F8F1-CD2C-D048-9685-674D8B0C34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339" y="8117572"/>
            <a:ext cx="269050" cy="2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2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5759450" cy="10398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8100" tIns="38100" rIns="38100" bIns="38100">
            <a:spAutoFit/>
          </a:bodyPr>
          <a:lstStyle/>
          <a:p>
            <a:pPr hangingPunct="0"/>
            <a:r>
              <a:rPr lang="fr-FR" sz="4000">
                <a:solidFill>
                  <a:srgbClr val="D8232A"/>
                </a:solidFill>
                <a:sym typeface="Averta"/>
              </a:rPr>
              <a:t>Sommaire</a:t>
            </a:r>
          </a:p>
          <a:p>
            <a:pPr hangingPunct="0">
              <a:lnSpc>
                <a:spcPts val="2700"/>
              </a:lnSpc>
            </a:pPr>
            <a:r>
              <a:rPr lang="fr-FR" sz="49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773113" y="1952626"/>
            <a:ext cx="5943600" cy="548868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Introduction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endParaRPr lang="fr-FR" sz="25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Votre espace personnel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endParaRPr lang="fr-FR" sz="25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Soutenance de thèse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endParaRPr lang="fr-FR" sz="25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Dépôt du PDF de la thèse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endParaRPr lang="fr-FR" sz="25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Mon profil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endParaRPr lang="fr-FR" sz="25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Rattachement administratif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endParaRPr lang="fr-FR" sz="25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Je finalise la procédure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 Regular"/>
                <a:ea typeface="Averta Regular"/>
                <a:cs typeface="Averta Regular"/>
                <a:sym typeface="Averta"/>
              </a:defRPr>
            </a:pPr>
            <a:endParaRPr sz="2500" kern="0" dirty="0">
              <a:solidFill>
                <a:srgbClr val="D8232A"/>
              </a:solidFill>
              <a:ea typeface="Arial" charset="0"/>
              <a:sym typeface="Averta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/>
          <p:cNvSpPr/>
          <p:nvPr/>
        </p:nvSpPr>
        <p:spPr>
          <a:xfrm>
            <a:off x="463339" y="929717"/>
            <a:ext cx="394209" cy="175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3681" tIns="43681" rIns="43681" bIns="43681" numCol="1" anchor="ctr">
            <a:noAutofit/>
          </a:bodyPr>
          <a:lstStyle>
            <a:lvl1pPr>
              <a:defRPr sz="2300" b="1">
                <a:solidFill>
                  <a:srgbClr val="FFFFFF"/>
                </a:solidFill>
                <a:latin typeface="Averta-Semibold"/>
                <a:ea typeface="Averta-Semibold"/>
                <a:cs typeface="Averta-Semibold"/>
                <a:sym typeface="Averta-Semibold"/>
              </a:defRPr>
            </a:lvl1pPr>
          </a:lstStyle>
          <a:p>
            <a:r>
              <a:rPr sz="1978" b="0" dirty="0">
                <a:latin typeface="Averta Regular" charset="0"/>
                <a:ea typeface="Averta Regular" charset="0"/>
                <a:cs typeface="Averta Regular" charset="0"/>
              </a:rPr>
              <a:t>A</a:t>
            </a:r>
          </a:p>
        </p:txBody>
      </p:sp>
      <p:sp>
        <p:nvSpPr>
          <p:cNvPr id="7" name="Pentagone 6"/>
          <p:cNvSpPr/>
          <p:nvPr/>
        </p:nvSpPr>
        <p:spPr>
          <a:xfrm>
            <a:off x="781382" y="592748"/>
            <a:ext cx="7852593" cy="511986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INTRODUCTION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62436" y="1866789"/>
            <a:ext cx="10253305" cy="565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ADUM (Accès Doctorat Unique Mutualisé) est un outil collaboratif de gestion et de communication offrant de nombreuses fonctionnalités.</a:t>
            </a:r>
          </a:p>
          <a:p>
            <a:pPr algn="just"/>
            <a:endParaRPr lang="fr-FR" sz="2064" dirty="0">
              <a:solidFill>
                <a:srgbClr val="002060"/>
              </a:solidFill>
              <a:latin typeface="Averta Regular" pitchFamily="2" charset="77"/>
            </a:endParaRPr>
          </a:p>
          <a:p>
            <a:pPr algn="just"/>
            <a:r>
              <a:rPr lang="fr-FR" sz="2064" dirty="0" smtClean="0">
                <a:solidFill>
                  <a:srgbClr val="002060"/>
                </a:solidFill>
                <a:latin typeface="Averta Regular" pitchFamily="2" charset="77"/>
              </a:rPr>
              <a:t>A partir du 1</a:t>
            </a:r>
            <a:r>
              <a:rPr lang="fr-FR" sz="2064" baseline="30000" dirty="0" smtClean="0">
                <a:solidFill>
                  <a:srgbClr val="002060"/>
                </a:solidFill>
                <a:latin typeface="Averta Regular" pitchFamily="2" charset="77"/>
              </a:rPr>
              <a:t>er</a:t>
            </a:r>
            <a:r>
              <a:rPr lang="fr-FR" sz="2064" dirty="0" smtClean="0">
                <a:solidFill>
                  <a:srgbClr val="002060"/>
                </a:solidFill>
                <a:latin typeface="Averta Regular" pitchFamily="2" charset="77"/>
              </a:rPr>
              <a:t> septembre 2023, le dépôt des manuscrits de thèses et l’organisation des soutenances seront </a:t>
            </a:r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gérées depuis l’application ADUM.</a:t>
            </a:r>
          </a:p>
          <a:p>
            <a:pPr algn="just"/>
            <a:endParaRPr lang="fr-FR" sz="2064" dirty="0">
              <a:solidFill>
                <a:srgbClr val="002060"/>
              </a:solidFill>
              <a:latin typeface="Averta Regular" pitchFamily="2" charset="77"/>
            </a:endParaRPr>
          </a:p>
          <a:p>
            <a:pPr algn="just"/>
            <a:r>
              <a:rPr lang="fr-FR" sz="2064" dirty="0">
                <a:solidFill>
                  <a:srgbClr val="FF0000"/>
                </a:solidFill>
                <a:latin typeface="Averta Regular" pitchFamily="2" charset="77"/>
              </a:rPr>
              <a:t>Avant toute déclaration de votre soutenance de thèse sur ADUM, </a:t>
            </a:r>
            <a:r>
              <a:rPr lang="fr-FR" sz="2064" dirty="0" smtClean="0">
                <a:solidFill>
                  <a:srgbClr val="FF0000"/>
                </a:solidFill>
                <a:latin typeface="Averta Regular" pitchFamily="2" charset="77"/>
              </a:rPr>
              <a:t>il est important de noter que </a:t>
            </a:r>
            <a:r>
              <a:rPr lang="fr-FR" sz="2064" dirty="0" smtClean="0">
                <a:solidFill>
                  <a:srgbClr val="FF0000"/>
                </a:solidFill>
                <a:latin typeface="Averta Regular" pitchFamily="2" charset="77"/>
              </a:rPr>
              <a:t>la </a:t>
            </a:r>
            <a:r>
              <a:rPr lang="fr-FR" sz="2064" dirty="0">
                <a:solidFill>
                  <a:srgbClr val="FF0000"/>
                </a:solidFill>
                <a:latin typeface="Averta Regular" pitchFamily="2" charset="77"/>
              </a:rPr>
              <a:t>proposition de </a:t>
            </a:r>
            <a:r>
              <a:rPr lang="fr-FR" sz="2064" dirty="0" err="1">
                <a:solidFill>
                  <a:srgbClr val="FF0000"/>
                </a:solidFill>
                <a:latin typeface="Averta Regular" pitchFamily="2" charset="77"/>
              </a:rPr>
              <a:t>rapporteur.e.s</a:t>
            </a:r>
            <a:r>
              <a:rPr lang="fr-FR" sz="2064" dirty="0">
                <a:solidFill>
                  <a:srgbClr val="FF0000"/>
                </a:solidFill>
                <a:latin typeface="Averta Regular" pitchFamily="2" charset="77"/>
              </a:rPr>
              <a:t>, de composition de jury ainsi que la date de soutenance doivent être </a:t>
            </a:r>
            <a:r>
              <a:rPr lang="fr-FR" sz="2064" dirty="0" smtClean="0">
                <a:solidFill>
                  <a:srgbClr val="FF0000"/>
                </a:solidFill>
                <a:latin typeface="Averta Regular" pitchFamily="2" charset="77"/>
              </a:rPr>
              <a:t>décidées en </a:t>
            </a:r>
            <a:r>
              <a:rPr lang="fr-FR" sz="2064" dirty="0">
                <a:solidFill>
                  <a:srgbClr val="FF0000"/>
                </a:solidFill>
                <a:latin typeface="Averta Regular" pitchFamily="2" charset="77"/>
              </a:rPr>
              <a:t>concertation avec </a:t>
            </a:r>
            <a:r>
              <a:rPr lang="fr-FR" sz="2064" dirty="0" smtClean="0">
                <a:solidFill>
                  <a:srgbClr val="FF0000"/>
                </a:solidFill>
                <a:latin typeface="Averta Regular" pitchFamily="2" charset="77"/>
              </a:rPr>
              <a:t>la direction de </a:t>
            </a:r>
            <a:r>
              <a:rPr lang="fr-FR" sz="2064" dirty="0">
                <a:solidFill>
                  <a:srgbClr val="FF0000"/>
                </a:solidFill>
                <a:latin typeface="Averta Regular" pitchFamily="2" charset="77"/>
              </a:rPr>
              <a:t>thèse. </a:t>
            </a:r>
            <a:endParaRPr lang="fr-FR" sz="2064" dirty="0" smtClean="0">
              <a:solidFill>
                <a:srgbClr val="FF0000"/>
              </a:solidFill>
              <a:latin typeface="Averta Regular" pitchFamily="2" charset="77"/>
            </a:endParaRPr>
          </a:p>
          <a:p>
            <a:pPr algn="just"/>
            <a:endParaRPr lang="fr-FR" sz="2064" dirty="0">
              <a:solidFill>
                <a:srgbClr val="FF0000"/>
              </a:solidFill>
              <a:latin typeface="Averta Regular" pitchFamily="2" charset="77"/>
            </a:endParaRPr>
          </a:p>
          <a:p>
            <a:pPr algn="just"/>
            <a:r>
              <a:rPr lang="fr-FR" sz="2064" dirty="0" smtClean="0">
                <a:solidFill>
                  <a:srgbClr val="FF0000"/>
                </a:solidFill>
                <a:latin typeface="Averta Regular" pitchFamily="2" charset="77"/>
              </a:rPr>
              <a:t>Il est également indispensable de bien vérifier les données saisies sur ADUM car ce sont ces dernières qui seront imprimées </a:t>
            </a:r>
            <a:r>
              <a:rPr lang="fr-FR" sz="2064" dirty="0">
                <a:solidFill>
                  <a:srgbClr val="FF0000"/>
                </a:solidFill>
                <a:latin typeface="Averta Regular" pitchFamily="2" charset="77"/>
              </a:rPr>
              <a:t>sur votre diplôme.</a:t>
            </a:r>
          </a:p>
          <a:p>
            <a:pPr algn="just"/>
            <a:endParaRPr lang="fr-FR" sz="2064" dirty="0">
              <a:solidFill>
                <a:srgbClr val="002060"/>
              </a:solidFill>
              <a:latin typeface="Averta Regular" pitchFamily="2" charset="77"/>
            </a:endParaRPr>
          </a:p>
          <a:p>
            <a:pPr algn="just"/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Ce guide a pour but de vous accompagner, pas à pas, lors de votre demande de soutenance.</a:t>
            </a:r>
          </a:p>
          <a:p>
            <a:pPr algn="just"/>
            <a:endParaRPr lang="fr-FR" sz="2064" dirty="0">
              <a:solidFill>
                <a:srgbClr val="002060"/>
              </a:solidFill>
            </a:endParaRPr>
          </a:p>
          <a:p>
            <a:endParaRPr lang="fr-FR" sz="1548" dirty="0"/>
          </a:p>
          <a:p>
            <a:endParaRPr lang="fr-FR" sz="1548" dirty="0"/>
          </a:p>
        </p:txBody>
      </p:sp>
    </p:spTree>
    <p:extLst>
      <p:ext uri="{BB962C8B-B14F-4D97-AF65-F5344CB8AC3E}">
        <p14:creationId xmlns:p14="http://schemas.microsoft.com/office/powerpoint/2010/main" val="218562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/>
          <p:cNvSpPr/>
          <p:nvPr/>
        </p:nvSpPr>
        <p:spPr>
          <a:xfrm>
            <a:off x="463339" y="929717"/>
            <a:ext cx="394209" cy="175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3681" tIns="43681" rIns="43681" bIns="43681" numCol="1" anchor="ctr">
            <a:noAutofit/>
          </a:bodyPr>
          <a:lstStyle>
            <a:lvl1pPr>
              <a:defRPr sz="2300" b="1">
                <a:solidFill>
                  <a:srgbClr val="FFFFFF"/>
                </a:solidFill>
                <a:latin typeface="Averta-Semibold"/>
                <a:ea typeface="Averta-Semibold"/>
                <a:cs typeface="Averta-Semibold"/>
                <a:sym typeface="Averta-Semibold"/>
              </a:defRPr>
            </a:lvl1pPr>
          </a:lstStyle>
          <a:p>
            <a:r>
              <a:rPr sz="1978" b="0" dirty="0">
                <a:latin typeface="Averta Regular" charset="0"/>
                <a:ea typeface="Averta Regular" charset="0"/>
                <a:cs typeface="Averta Regular" charset="0"/>
              </a:rPr>
              <a:t>A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60443" y="414506"/>
            <a:ext cx="11560244" cy="374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Vous devez initier la déclaration de votre soutenance dans ADUM </a:t>
            </a:r>
            <a:r>
              <a:rPr lang="fr-FR" sz="2064" b="1" dirty="0">
                <a:solidFill>
                  <a:srgbClr val="FF0000"/>
                </a:solidFill>
                <a:latin typeface="Averta Regular" pitchFamily="2" charset="77"/>
              </a:rPr>
              <a:t>(6) semaines avant la date de votre soutenance.</a:t>
            </a:r>
          </a:p>
          <a:p>
            <a:pPr algn="just"/>
            <a:endParaRPr lang="fr-FR" sz="2064" dirty="0">
              <a:solidFill>
                <a:srgbClr val="002060"/>
              </a:solidFill>
              <a:latin typeface="Averta Regular" pitchFamily="2" charset="77"/>
            </a:endParaRPr>
          </a:p>
          <a:p>
            <a:pPr algn="just"/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Vous devez compléter votre dossier ADUM en renseignant les rubriques consacrées à la soutenance et mettre à jour les autres onglets.</a:t>
            </a:r>
          </a:p>
          <a:p>
            <a:pPr algn="just"/>
            <a:endParaRPr lang="fr-FR" sz="2064" dirty="0">
              <a:solidFill>
                <a:srgbClr val="002060"/>
              </a:solidFill>
              <a:latin typeface="Averta Regular" pitchFamily="2" charset="77"/>
            </a:endParaRPr>
          </a:p>
          <a:p>
            <a:pPr algn="just"/>
            <a:r>
              <a:rPr lang="fr-FR" sz="2064" dirty="0">
                <a:solidFill>
                  <a:srgbClr val="002060"/>
                </a:solidFill>
                <a:latin typeface="Averta Regular" pitchFamily="2" charset="77"/>
              </a:rPr>
              <a:t>Vous devez terminer l’enregistrement en finalisant la procédure de demande de soutenance si tous les champs sont complets.</a:t>
            </a:r>
          </a:p>
          <a:p>
            <a:pPr algn="just"/>
            <a:endParaRPr lang="fr-FR" sz="2064" dirty="0">
              <a:solidFill>
                <a:srgbClr val="002060"/>
              </a:solidFill>
              <a:latin typeface="Averta Regular" pitchFamily="2" charset="77"/>
            </a:endParaRPr>
          </a:p>
          <a:p>
            <a:pPr algn="just"/>
            <a:endParaRPr lang="fr-FR" sz="2064" dirty="0">
              <a:solidFill>
                <a:srgbClr val="002060"/>
              </a:solidFill>
            </a:endParaRPr>
          </a:p>
          <a:p>
            <a:endParaRPr lang="fr-FR" sz="1548" dirty="0"/>
          </a:p>
          <a:p>
            <a:endParaRPr lang="fr-FR" sz="1548" dirty="0"/>
          </a:p>
        </p:txBody>
      </p:sp>
    </p:spTree>
    <p:extLst>
      <p:ext uri="{BB962C8B-B14F-4D97-AF65-F5344CB8AC3E}">
        <p14:creationId xmlns:p14="http://schemas.microsoft.com/office/powerpoint/2010/main" val="262607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781382" y="847229"/>
            <a:ext cx="11059323" cy="112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48" dirty="0">
              <a:solidFill>
                <a:srgbClr val="002060"/>
              </a:solidFill>
            </a:endParaRPr>
          </a:p>
          <a:p>
            <a:r>
              <a:rPr lang="fr-FR" sz="1720" dirty="0">
                <a:solidFill>
                  <a:srgbClr val="002060"/>
                </a:solidFill>
                <a:latin typeface="Averta Regular" pitchFamily="2" charset="77"/>
              </a:rPr>
              <a:t>Lorsque vous vous connectez sur </a:t>
            </a:r>
            <a:r>
              <a:rPr lang="fr-FR" sz="1720" dirty="0" err="1">
                <a:solidFill>
                  <a:srgbClr val="002060"/>
                </a:solidFill>
                <a:latin typeface="Averta Regular" pitchFamily="2" charset="77"/>
              </a:rPr>
              <a:t>Adum</a:t>
            </a:r>
            <a:r>
              <a:rPr lang="fr-FR" sz="1720" dirty="0">
                <a:solidFill>
                  <a:srgbClr val="002060"/>
                </a:solidFill>
                <a:latin typeface="Averta Regular" pitchFamily="2" charset="77"/>
              </a:rPr>
              <a:t>, vous êtes </a:t>
            </a:r>
            <a:r>
              <a:rPr lang="fr-FR" sz="1720" dirty="0" err="1">
                <a:solidFill>
                  <a:srgbClr val="002060"/>
                </a:solidFill>
                <a:latin typeface="Averta Regular" pitchFamily="2" charset="77"/>
              </a:rPr>
              <a:t>dirigé.e</a:t>
            </a:r>
            <a:r>
              <a:rPr lang="fr-FR" sz="1720" dirty="0">
                <a:solidFill>
                  <a:srgbClr val="002060"/>
                </a:solidFill>
                <a:latin typeface="Averta Regular" pitchFamily="2" charset="77"/>
              </a:rPr>
              <a:t> sur votre espace personnel. </a:t>
            </a:r>
          </a:p>
          <a:p>
            <a:r>
              <a:rPr lang="fr-FR" sz="1720" dirty="0">
                <a:solidFill>
                  <a:srgbClr val="002060"/>
                </a:solidFill>
                <a:latin typeface="Averta Regular" pitchFamily="2" charset="77"/>
              </a:rPr>
              <a:t>Vous devez cliquer sur « Je souhaite effectuer ma demande de soutenance », et vous êtes </a:t>
            </a:r>
            <a:r>
              <a:rPr lang="fr-FR" sz="1720" dirty="0" err="1">
                <a:solidFill>
                  <a:srgbClr val="002060"/>
                </a:solidFill>
                <a:latin typeface="Averta Regular" pitchFamily="2" charset="77"/>
              </a:rPr>
              <a:t>dirigé.e</a:t>
            </a:r>
            <a:r>
              <a:rPr lang="fr-FR" sz="1720" dirty="0">
                <a:solidFill>
                  <a:srgbClr val="002060"/>
                </a:solidFill>
                <a:latin typeface="Averta Regular" pitchFamily="2" charset="77"/>
              </a:rPr>
              <a:t> vers « votre profil » à la rubrique « Soutenance de thèse »</a:t>
            </a:r>
          </a:p>
        </p:txBody>
      </p:sp>
      <p:sp>
        <p:nvSpPr>
          <p:cNvPr id="9" name="Pentagone 8"/>
          <p:cNvSpPr/>
          <p:nvPr/>
        </p:nvSpPr>
        <p:spPr>
          <a:xfrm>
            <a:off x="781382" y="592748"/>
            <a:ext cx="7852593" cy="351328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VOTRE ESPACE PERSONNEL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403FDA-D34B-5C42-8AC1-72E06FB18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16" y="2228300"/>
            <a:ext cx="11429567" cy="6932552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2824806" y="7024876"/>
            <a:ext cx="2751535" cy="3652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96"/>
          </a:p>
        </p:txBody>
      </p:sp>
    </p:spTree>
    <p:extLst>
      <p:ext uri="{BB962C8B-B14F-4D97-AF65-F5344CB8AC3E}">
        <p14:creationId xmlns:p14="http://schemas.microsoft.com/office/powerpoint/2010/main" val="186731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SOUTENANCE DE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781382" y="1072478"/>
            <a:ext cx="11059323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20" dirty="0">
                <a:solidFill>
                  <a:srgbClr val="002060"/>
                </a:solidFill>
                <a:latin typeface="Averta Regular" pitchFamily="2" charset="77"/>
              </a:rPr>
              <a:t>Sur cette rubrique, pensez à mettre à jour votre titre de thèse, s’il a évolué. En cas de modification, pensez à modifier les mots clés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8F0C50-26D3-6ABF-8E56-27FCB1590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966" y="1694187"/>
            <a:ext cx="9637800" cy="7875721"/>
          </a:xfrm>
          <a:prstGeom prst="rect">
            <a:avLst/>
          </a:prstGeom>
        </p:spPr>
      </p:pic>
      <p:cxnSp>
        <p:nvCxnSpPr>
          <p:cNvPr id="3" name="Connecteur droit avec flèche 2"/>
          <p:cNvCxnSpPr>
            <a:cxnSpLocks/>
          </p:cNvCxnSpPr>
          <p:nvPr/>
        </p:nvCxnSpPr>
        <p:spPr>
          <a:xfrm flipH="1">
            <a:off x="5730234" y="3147012"/>
            <a:ext cx="14447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à coins arrondis 6"/>
          <p:cNvSpPr/>
          <p:nvPr/>
        </p:nvSpPr>
        <p:spPr>
          <a:xfrm>
            <a:off x="7174955" y="2878416"/>
            <a:ext cx="4360161" cy="9577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4" dirty="0"/>
              <a:t>Veuillez procéder à la modification de votre sujet de thèse, s’il a changé depuis votre 1</a:t>
            </a:r>
            <a:r>
              <a:rPr lang="fr-FR" sz="1204" baseline="30000" dirty="0"/>
              <a:t>ère</a:t>
            </a:r>
            <a:r>
              <a:rPr lang="fr-FR" sz="1204" dirty="0"/>
              <a:t> inscription</a:t>
            </a:r>
          </a:p>
          <a:p>
            <a:endParaRPr lang="fr-FR" sz="1204" dirty="0"/>
          </a:p>
          <a:p>
            <a:r>
              <a:rPr lang="fr-FR" sz="1204" dirty="0"/>
              <a:t>Pensez, aussi, à le changer en anglais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80A24DC-70ED-8D41-A3B3-E3738578BD9E}"/>
              </a:ext>
            </a:extLst>
          </p:cNvPr>
          <p:cNvCxnSpPr>
            <a:cxnSpLocks/>
          </p:cNvCxnSpPr>
          <p:nvPr/>
        </p:nvCxnSpPr>
        <p:spPr>
          <a:xfrm flipH="1">
            <a:off x="4625787" y="5368352"/>
            <a:ext cx="2549167" cy="11015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6">
            <a:extLst>
              <a:ext uri="{FF2B5EF4-FFF2-40B4-BE49-F238E27FC236}">
                <a16:creationId xmlns:a16="http://schemas.microsoft.com/office/drawing/2014/main" id="{E6BF3FE0-4476-B046-9658-EF37A5728A65}"/>
              </a:ext>
            </a:extLst>
          </p:cNvPr>
          <p:cNvSpPr/>
          <p:nvPr/>
        </p:nvSpPr>
        <p:spPr>
          <a:xfrm>
            <a:off x="7174955" y="5137098"/>
            <a:ext cx="2886745" cy="588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4" dirty="0"/>
              <a:t>Renseignez votre date de soutenance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B445B87-56BF-8041-8A82-84DDA3A07F7C}"/>
              </a:ext>
            </a:extLst>
          </p:cNvPr>
          <p:cNvCxnSpPr>
            <a:cxnSpLocks/>
          </p:cNvCxnSpPr>
          <p:nvPr/>
        </p:nvCxnSpPr>
        <p:spPr>
          <a:xfrm flipH="1">
            <a:off x="5257593" y="6526317"/>
            <a:ext cx="1552296" cy="561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25D411A-BBAB-0D48-8A20-0C6FAB846416}"/>
              </a:ext>
            </a:extLst>
          </p:cNvPr>
          <p:cNvCxnSpPr>
            <a:cxnSpLocks/>
          </p:cNvCxnSpPr>
          <p:nvPr/>
        </p:nvCxnSpPr>
        <p:spPr>
          <a:xfrm flipH="1">
            <a:off x="5277967" y="7549174"/>
            <a:ext cx="124480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4152CFC-479A-184F-B821-BD18F6E16EE2}"/>
              </a:ext>
            </a:extLst>
          </p:cNvPr>
          <p:cNvCxnSpPr>
            <a:cxnSpLocks/>
          </p:cNvCxnSpPr>
          <p:nvPr/>
        </p:nvCxnSpPr>
        <p:spPr>
          <a:xfrm flipH="1" flipV="1">
            <a:off x="3840324" y="7946685"/>
            <a:ext cx="1570927" cy="352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6">
            <a:extLst>
              <a:ext uri="{FF2B5EF4-FFF2-40B4-BE49-F238E27FC236}">
                <a16:creationId xmlns:a16="http://schemas.microsoft.com/office/drawing/2014/main" id="{52C23DF8-67CB-6C4F-A339-79B11FE1EABB}"/>
              </a:ext>
            </a:extLst>
          </p:cNvPr>
          <p:cNvSpPr/>
          <p:nvPr/>
        </p:nvSpPr>
        <p:spPr>
          <a:xfrm>
            <a:off x="6809889" y="6182099"/>
            <a:ext cx="4725227" cy="8523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4" dirty="0"/>
              <a:t>Renseignez l’adresse de soutenance soit l’Université Paris Nanterre.</a:t>
            </a:r>
          </a:p>
          <a:p>
            <a:r>
              <a:rPr lang="fr-FR" sz="1204" dirty="0"/>
              <a:t>Si vous êtes en cotutelle, et que vous soutenez à l’étranger, veuillez mentionner l’adresse</a:t>
            </a:r>
          </a:p>
        </p:txBody>
      </p:sp>
      <p:sp>
        <p:nvSpPr>
          <p:cNvPr id="26" name="Rectangle à coins arrondis 6">
            <a:extLst>
              <a:ext uri="{FF2B5EF4-FFF2-40B4-BE49-F238E27FC236}">
                <a16:creationId xmlns:a16="http://schemas.microsoft.com/office/drawing/2014/main" id="{312EA842-7F95-6340-8CA4-6A8572202FCA}"/>
              </a:ext>
            </a:extLst>
          </p:cNvPr>
          <p:cNvSpPr/>
          <p:nvPr/>
        </p:nvSpPr>
        <p:spPr>
          <a:xfrm>
            <a:off x="6502400" y="7335245"/>
            <a:ext cx="5032716" cy="588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4" dirty="0"/>
              <a:t>Renseignez la salle de soutenance : Bâtiment Grappin ou Bâtiment Simone Veil</a:t>
            </a:r>
          </a:p>
        </p:txBody>
      </p:sp>
      <p:sp>
        <p:nvSpPr>
          <p:cNvPr id="27" name="Rectangle à coins arrondis 6">
            <a:extLst>
              <a:ext uri="{FF2B5EF4-FFF2-40B4-BE49-F238E27FC236}">
                <a16:creationId xmlns:a16="http://schemas.microsoft.com/office/drawing/2014/main" id="{E8545F7E-DCCF-144D-802A-B2F4DE7B00CD}"/>
              </a:ext>
            </a:extLst>
          </p:cNvPr>
          <p:cNvSpPr/>
          <p:nvPr/>
        </p:nvSpPr>
        <p:spPr>
          <a:xfrm>
            <a:off x="5383799" y="8030232"/>
            <a:ext cx="2886745" cy="588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4" dirty="0"/>
              <a:t>Renseignez l’heure de soutenance</a:t>
            </a:r>
          </a:p>
        </p:txBody>
      </p:sp>
    </p:spTree>
    <p:extLst>
      <p:ext uri="{BB962C8B-B14F-4D97-AF65-F5344CB8AC3E}">
        <p14:creationId xmlns:p14="http://schemas.microsoft.com/office/powerpoint/2010/main" val="230037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F5879E-DC7C-28EC-8AF8-E3F03FF7E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79" y="2002918"/>
            <a:ext cx="10769900" cy="7445882"/>
          </a:xfrm>
          <a:prstGeom prst="rect">
            <a:avLst/>
          </a:prstGeom>
        </p:spPr>
      </p:pic>
      <p:sp>
        <p:nvSpPr>
          <p:cNvPr id="27" name="Rectangle à coins arrondis 6">
            <a:extLst>
              <a:ext uri="{FF2B5EF4-FFF2-40B4-BE49-F238E27FC236}">
                <a16:creationId xmlns:a16="http://schemas.microsoft.com/office/drawing/2014/main" id="{E8545F7E-DCCF-144D-802A-B2F4DE7B00CD}"/>
              </a:ext>
            </a:extLst>
          </p:cNvPr>
          <p:cNvSpPr/>
          <p:nvPr/>
        </p:nvSpPr>
        <p:spPr>
          <a:xfrm>
            <a:off x="5801167" y="5872756"/>
            <a:ext cx="3069935" cy="588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4" dirty="0"/>
              <a:t>Pour ajouter les autres membres du jury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4152CFC-479A-184F-B821-BD18F6E16EE2}"/>
              </a:ext>
            </a:extLst>
          </p:cNvPr>
          <p:cNvCxnSpPr>
            <a:cxnSpLocks/>
          </p:cNvCxnSpPr>
          <p:nvPr/>
        </p:nvCxnSpPr>
        <p:spPr>
          <a:xfrm flipH="1">
            <a:off x="3888828" y="6167112"/>
            <a:ext cx="1912339" cy="134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SOUTENANCE DE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746014" y="687493"/>
            <a:ext cx="11264107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48" dirty="0">
              <a:solidFill>
                <a:srgbClr val="002060"/>
              </a:solidFill>
            </a:endParaRPr>
          </a:p>
          <a:p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Veuillez ne pas tenir compte de la rubrique « Rapporteur-e-s ». Vous pourrez ajouter les rapporteur-e-s à la rubrique « Membres du jury ».</a:t>
            </a:r>
          </a:p>
          <a:p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Le nom de votre </a:t>
            </a:r>
            <a:r>
              <a:rPr lang="fr-FR" sz="1600" dirty="0" err="1">
                <a:solidFill>
                  <a:srgbClr val="002060"/>
                </a:solidFill>
                <a:latin typeface="Averta Regular" pitchFamily="2" charset="77"/>
              </a:rPr>
              <a:t>Directeur.trice</a:t>
            </a:r>
            <a:r>
              <a:rPr lang="fr-FR" sz="1600" dirty="0">
                <a:solidFill>
                  <a:srgbClr val="002060"/>
                </a:solidFill>
                <a:latin typeface="Averta Regular" pitchFamily="2" charset="77"/>
              </a:rPr>
              <a:t> de thèse apparaît automatiquement. Pour ajouter les autres membres du jury, cliquer sur « Ajouter ».</a:t>
            </a:r>
          </a:p>
        </p:txBody>
      </p:sp>
    </p:spTree>
    <p:extLst>
      <p:ext uri="{BB962C8B-B14F-4D97-AF65-F5344CB8AC3E}">
        <p14:creationId xmlns:p14="http://schemas.microsoft.com/office/powerpoint/2010/main" val="416368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SOUTENANCE DE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781382" y="1040645"/>
            <a:ext cx="11059323" cy="33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48" dirty="0">
                <a:solidFill>
                  <a:srgbClr val="002060"/>
                </a:solidFill>
              </a:rPr>
              <a:t>Tous les champs où se trouvent un astérisque rouge sont obligatoires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AD3526-46B4-B277-2F66-A8EA90808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91" y="1371185"/>
            <a:ext cx="12152943" cy="8214249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4152CFC-479A-184F-B821-BD18F6E16EE2}"/>
              </a:ext>
            </a:extLst>
          </p:cNvPr>
          <p:cNvCxnSpPr>
            <a:cxnSpLocks/>
          </p:cNvCxnSpPr>
          <p:nvPr/>
        </p:nvCxnSpPr>
        <p:spPr>
          <a:xfrm flipH="1">
            <a:off x="6306207" y="2998694"/>
            <a:ext cx="1798889" cy="2456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6">
            <a:extLst>
              <a:ext uri="{FF2B5EF4-FFF2-40B4-BE49-F238E27FC236}">
                <a16:creationId xmlns:a16="http://schemas.microsoft.com/office/drawing/2014/main" id="{E8545F7E-DCCF-144D-802A-B2F4DE7B00CD}"/>
              </a:ext>
            </a:extLst>
          </p:cNvPr>
          <p:cNvSpPr/>
          <p:nvPr/>
        </p:nvSpPr>
        <p:spPr>
          <a:xfrm>
            <a:off x="8105096" y="1814754"/>
            <a:ext cx="3936745" cy="21611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4" dirty="0"/>
              <a:t>Un menu déroulant vous précise la qualité du membre du jury. Vous devez mettre soit Rapporteur soit Examinateur. Pour ceux qui sont en cotutelle, vous devez aussi, préciser « Codirecteur ou Codirectrice ».</a:t>
            </a:r>
          </a:p>
          <a:p>
            <a:endParaRPr lang="fr-FR" sz="1204" dirty="0"/>
          </a:p>
          <a:p>
            <a:r>
              <a:rPr lang="fr-FR" sz="1204" dirty="0"/>
              <a:t>Il vous est demandé de préciser, si vous mettez Rapporteur, s’il fait partie du jury. Vous mettez « Oui »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976AD90-31FB-8A45-96B8-77580AC2551A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055419" y="8906266"/>
            <a:ext cx="1943360" cy="354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6">
            <a:extLst>
              <a:ext uri="{FF2B5EF4-FFF2-40B4-BE49-F238E27FC236}">
                <a16:creationId xmlns:a16="http://schemas.microsoft.com/office/drawing/2014/main" id="{11C69C8D-176D-1042-B9F2-A2EED4F03DAA}"/>
              </a:ext>
            </a:extLst>
          </p:cNvPr>
          <p:cNvSpPr/>
          <p:nvPr/>
        </p:nvSpPr>
        <p:spPr>
          <a:xfrm>
            <a:off x="6998779" y="8382415"/>
            <a:ext cx="3811494" cy="10477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4" dirty="0"/>
              <a:t>Si votre soutenance a lieu en visioconférence, veuillez préciser les membres du jury qui seront en visioconférence</a:t>
            </a:r>
          </a:p>
        </p:txBody>
      </p:sp>
    </p:spTree>
    <p:extLst>
      <p:ext uri="{BB962C8B-B14F-4D97-AF65-F5344CB8AC3E}">
        <p14:creationId xmlns:p14="http://schemas.microsoft.com/office/powerpoint/2010/main" val="409412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781382" y="592747"/>
            <a:ext cx="7852593" cy="357021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627" tIns="39313" rIns="78627" bIns="393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64" dirty="0">
                <a:solidFill>
                  <a:prstClr val="white"/>
                </a:solidFill>
                <a:latin typeface="Averta Regular" pitchFamily="2" charset="77"/>
              </a:rPr>
              <a:t>SOUTENANCE DE THÈSE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799" y="1645897"/>
            <a:ext cx="6500352" cy="3570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720" dirty="0">
              <a:solidFill>
                <a:srgbClr val="FFC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A6ED28-1B19-0D44-BA2A-735E9814D9FC}"/>
              </a:ext>
            </a:extLst>
          </p:cNvPr>
          <p:cNvSpPr txBox="1"/>
          <p:nvPr/>
        </p:nvSpPr>
        <p:spPr>
          <a:xfrm>
            <a:off x="781382" y="1138844"/>
            <a:ext cx="11059323" cy="33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48" dirty="0">
                <a:solidFill>
                  <a:srgbClr val="002060"/>
                </a:solidFill>
              </a:rPr>
              <a:t>Si votre jury comporte des invités, vous devez le préciser dans cette rubrique.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A14B050-F858-8794-9E30-3CE04BC06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76" y="2002918"/>
            <a:ext cx="11619248" cy="660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76786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963</Words>
  <Application>Microsoft Office PowerPoint</Application>
  <PresentationFormat>Personnalisé</PresentationFormat>
  <Paragraphs>137</Paragraphs>
  <Slides>19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Averta</vt:lpstr>
      <vt:lpstr>Averta Regular</vt:lpstr>
      <vt:lpstr>Averta-Semibold</vt:lpstr>
      <vt:lpstr>Helvetica</vt:lpstr>
      <vt:lpstr>Helvetica Light</vt:lpstr>
      <vt:lpstr>Helvetica Neue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Ozenne Elodie</cp:lastModifiedBy>
  <cp:revision>58</cp:revision>
  <cp:lastPrinted>2017-01-23T15:11:16Z</cp:lastPrinted>
  <dcterms:modified xsi:type="dcterms:W3CDTF">2023-07-26T14:14:13Z</dcterms:modified>
</cp:coreProperties>
</file>